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66" d="100"/>
          <a:sy n="66" d="100"/>
        </p:scale>
        <p:origin x="-123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B8D7-C275-4E72-BAB5-0629BFF4CE3C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2DF9-1BF4-427E-85E5-865AFAC3D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F8835-257E-41C8-8392-EC78D224D3AE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37" indent="-225537">
              <a:buFontTx/>
              <a:buAutoNum type="arabicPeriod"/>
            </a:pPr>
            <a:r>
              <a:rPr lang="en-US" dirty="0" smtClean="0">
                <a:latin typeface="Arial" charset="0"/>
              </a:rPr>
              <a:t>Note locations of HSS.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F8835-257E-41C8-8392-EC78D224D3AE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37" indent="-225537">
              <a:buFontTx/>
              <a:buAutoNum type="arabicPeriod"/>
            </a:pPr>
            <a:r>
              <a:rPr lang="en-US" dirty="0" smtClean="0">
                <a:latin typeface="Arial" charset="0"/>
              </a:rPr>
              <a:t>Note locations of HSS.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B2124-0936-4963-9B27-9FAC67F8AA49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59" indent="-228559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5C93-1990-48E0-99BD-FB6017A5ED54}" type="slidenum">
              <a:rPr lang="en-US"/>
              <a:pPr/>
              <a:t>10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 dirty="0"/>
              <a:t>Location of </a:t>
            </a:r>
            <a:r>
              <a:rPr lang="en-US" dirty="0" err="1" smtClean="0"/>
              <a:t>tubo</a:t>
            </a:r>
            <a:r>
              <a:rPr lang="en-US" dirty="0" smtClean="0"/>
              <a:t> de </a:t>
            </a:r>
            <a:r>
              <a:rPr lang="en-US" dirty="0" err="1" smtClean="0"/>
              <a:t>sucção</a:t>
            </a:r>
            <a:r>
              <a:rPr lang="en-US" dirty="0" smtClean="0"/>
              <a:t> liner </a:t>
            </a:r>
            <a:r>
              <a:rPr lang="en-US" dirty="0" err="1" smtClean="0"/>
              <a:t>Fissura</a:t>
            </a:r>
            <a:r>
              <a:rPr lang="en-US" dirty="0" smtClean="0"/>
              <a:t> e </a:t>
            </a:r>
            <a:r>
              <a:rPr lang="en-US" dirty="0" err="1" smtClean="0"/>
              <a:t>tubo</a:t>
            </a:r>
            <a:r>
              <a:rPr lang="en-US" dirty="0" smtClean="0"/>
              <a:t> de </a:t>
            </a:r>
            <a:r>
              <a:rPr lang="en-US" dirty="0" err="1" smtClean="0"/>
              <a:t>sucção</a:t>
            </a:r>
            <a:r>
              <a:rPr lang="en-US" dirty="0" smtClean="0"/>
              <a:t> entrance</a:t>
            </a:r>
            <a:r>
              <a:rPr lang="en-US" dirty="0"/>
              <a:t>.  Work platform is installed through this doorway.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5C93-1990-48E0-99BD-FB6017A5ED54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 dirty="0"/>
              <a:t>Location of </a:t>
            </a:r>
            <a:r>
              <a:rPr lang="en-US" dirty="0" err="1" smtClean="0"/>
              <a:t>tubo</a:t>
            </a:r>
            <a:r>
              <a:rPr lang="en-US" dirty="0" smtClean="0"/>
              <a:t> de </a:t>
            </a:r>
            <a:r>
              <a:rPr lang="en-US" dirty="0" err="1" smtClean="0"/>
              <a:t>sucção</a:t>
            </a:r>
            <a:r>
              <a:rPr lang="en-US" dirty="0" smtClean="0"/>
              <a:t> liner </a:t>
            </a:r>
            <a:r>
              <a:rPr lang="en-US" dirty="0" err="1" smtClean="0"/>
              <a:t>Fissura</a:t>
            </a:r>
            <a:r>
              <a:rPr lang="en-US" dirty="0" smtClean="0"/>
              <a:t> e </a:t>
            </a:r>
            <a:r>
              <a:rPr lang="en-US" dirty="0" err="1" smtClean="0"/>
              <a:t>tubo</a:t>
            </a:r>
            <a:r>
              <a:rPr lang="en-US" dirty="0" smtClean="0"/>
              <a:t> de </a:t>
            </a:r>
            <a:r>
              <a:rPr lang="en-US" dirty="0" err="1" smtClean="0"/>
              <a:t>sucção</a:t>
            </a:r>
            <a:r>
              <a:rPr lang="en-US" dirty="0" smtClean="0"/>
              <a:t> entrance</a:t>
            </a:r>
            <a:r>
              <a:rPr lang="en-US" dirty="0"/>
              <a:t>.  Work platform is installed through this doorway.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799F-4342-4666-9F46-5DE73F7D42A7}" type="slidenum">
              <a:rPr lang="en-US"/>
              <a:pPr/>
              <a:t>16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59" indent="-228559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EC5E1-6036-4450-B88D-355AF6327BCD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6D6B-357D-4B54-B9AD-93AC467F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ompressed0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800" y="1658030"/>
            <a:ext cx="3505200" cy="2296376"/>
          </a:xfrm>
          <a:prstGeom prst="rect">
            <a:avLst/>
          </a:prstGeom>
          <a:noFill/>
        </p:spPr>
      </p:pic>
      <p:pic>
        <p:nvPicPr>
          <p:cNvPr id="12" name="Picture 18" descr="0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3962400"/>
            <a:ext cx="510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0" y="-36286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B.Empson@usace.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077200" cy="1470025"/>
          </a:xfrm>
        </p:spPr>
        <p:txBody>
          <a:bodyPr/>
          <a:lstStyle/>
          <a:p>
            <a:r>
              <a:rPr lang="pt-BR" dirty="0" smtClean="0"/>
              <a:t>Turbina da Barragem de </a:t>
            </a:r>
            <a:r>
              <a:rPr lang="pt-BR" dirty="0" err="1" smtClean="0"/>
              <a:t>Stockton</a:t>
            </a:r>
            <a:r>
              <a:rPr lang="pt-BR" dirty="0" smtClean="0"/>
              <a:t> - Gestão de Segurança de Barragem – Caso Histórico</a:t>
            </a:r>
            <a:endParaRPr lang="pt-BR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52578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600" b="1" dirty="0" smtClean="0"/>
              <a:t>William </a:t>
            </a:r>
            <a:r>
              <a:rPr lang="pt-BR" sz="1600" b="1" dirty="0" err="1" smtClean="0"/>
              <a:t>Empson</a:t>
            </a:r>
            <a:r>
              <a:rPr lang="pt-BR" sz="1600" b="1" dirty="0" smtClean="0"/>
              <a:t>, PE, PMP </a:t>
            </a:r>
          </a:p>
          <a:p>
            <a:r>
              <a:rPr lang="pt-BR" sz="1600" dirty="0" smtClean="0"/>
              <a:t>Gerente Sênior do Programa de Segurança de Diques</a:t>
            </a:r>
          </a:p>
          <a:p>
            <a:r>
              <a:rPr lang="pt-BR" sz="1600" dirty="0" err="1" smtClean="0"/>
              <a:t>U.S.</a:t>
            </a:r>
            <a:r>
              <a:rPr lang="pt-BR" sz="1600" dirty="0" smtClean="0"/>
              <a:t> </a:t>
            </a:r>
            <a:r>
              <a:rPr lang="pt-BR" sz="1600" dirty="0" err="1" smtClean="0"/>
              <a:t>Army</a:t>
            </a:r>
            <a:r>
              <a:rPr lang="pt-BR" sz="1600" dirty="0" smtClean="0"/>
              <a:t> </a:t>
            </a:r>
            <a:r>
              <a:rPr lang="pt-BR" sz="1600" dirty="0" err="1" smtClean="0"/>
              <a:t>Corps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Engineers</a:t>
            </a:r>
            <a:endParaRPr lang="pt-BR" sz="1600" dirty="0" smtClean="0"/>
          </a:p>
          <a:p>
            <a:r>
              <a:rPr lang="pt-BR" sz="1600" dirty="0" smtClean="0"/>
              <a:t>Centro de Gestão de Risco  </a:t>
            </a:r>
            <a:endParaRPr lang="pt-BR" sz="1600" dirty="0" smtClean="0"/>
          </a:p>
          <a:p>
            <a:r>
              <a:rPr lang="pt-BR" sz="1600" dirty="0" smtClean="0">
                <a:hlinkClick r:id="rId2"/>
              </a:rPr>
              <a:t>William.B.Empson@usace.army.mil</a:t>
            </a:r>
            <a:endParaRPr lang="pt-BR" sz="1600" dirty="0" smtClean="0"/>
          </a:p>
          <a:p>
            <a:pPr>
              <a:spcBef>
                <a:spcPts val="0"/>
              </a:spcBef>
            </a:pPr>
            <a:endParaRPr lang="pt-BR" sz="1400" dirty="0" smtClean="0"/>
          </a:p>
          <a:p>
            <a:pPr>
              <a:spcBef>
                <a:spcPts val="0"/>
              </a:spcBef>
            </a:pPr>
            <a:r>
              <a:rPr lang="pt-BR" sz="1400" dirty="0" smtClean="0"/>
              <a:t>Oficina de </a:t>
            </a:r>
            <a:r>
              <a:rPr lang="pt-BR" sz="1400" dirty="0" smtClean="0"/>
              <a:t>Segurança de Barragens </a:t>
            </a:r>
          </a:p>
          <a:p>
            <a:pPr>
              <a:spcBef>
                <a:spcPts val="0"/>
              </a:spcBef>
            </a:pPr>
            <a:r>
              <a:rPr lang="pt-BR" sz="1400" dirty="0" smtClean="0"/>
              <a:t>Brasília, Brasil</a:t>
            </a:r>
          </a:p>
          <a:p>
            <a:pPr>
              <a:spcBef>
                <a:spcPts val="0"/>
              </a:spcBef>
            </a:pPr>
            <a:r>
              <a:rPr lang="pt-BR" sz="1400" dirty="0" smtClean="0"/>
              <a:t>20-24 </a:t>
            </a:r>
            <a:r>
              <a:rPr lang="pt-BR" sz="1400" dirty="0" smtClean="0"/>
              <a:t>maio </a:t>
            </a:r>
            <a:r>
              <a:rPr lang="pt-BR" sz="1400" dirty="0" smtClean="0"/>
              <a:t>2013</a:t>
            </a:r>
          </a:p>
          <a:p>
            <a:pPr>
              <a:spcBef>
                <a:spcPct val="50000"/>
              </a:spcBef>
            </a:pP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57600" y="6578600"/>
            <a:ext cx="18526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pt-BR" sz="1400" b="1" i="1" dirty="0" smtClean="0"/>
              <a:t>BUILDING</a:t>
            </a:r>
            <a:r>
              <a:rPr lang="pt-BR" sz="1400" b="1" i="1" dirty="0" smtClean="0">
                <a:solidFill>
                  <a:srgbClr val="FFCB05"/>
                </a:solidFill>
              </a:rPr>
              <a:t> </a:t>
            </a:r>
            <a:r>
              <a:rPr lang="pt-BR" sz="1400" b="1" i="1" dirty="0" smtClean="0"/>
              <a:t>STRONG</a:t>
            </a:r>
            <a:endParaRPr lang="pt-BR" sz="1400" b="1" i="1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38100" y="670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5562600" y="670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0246" name="Picture 6" descr="Compressed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534400" cy="559117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15000" y="1981200"/>
            <a:ext cx="21724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FF00"/>
                </a:solidFill>
              </a:rPr>
              <a:t>Porta da Escotilha </a:t>
            </a:r>
          </a:p>
          <a:p>
            <a:r>
              <a:rPr lang="pt-BR" sz="1800" dirty="0" smtClean="0">
                <a:solidFill>
                  <a:srgbClr val="FFFF00"/>
                </a:solidFill>
              </a:rPr>
              <a:t>do Tubo de Sucção</a:t>
            </a:r>
          </a:p>
          <a:p>
            <a:r>
              <a:rPr lang="pt-BR" sz="1800" dirty="0" err="1" smtClean="0">
                <a:solidFill>
                  <a:srgbClr val="FFFF00"/>
                </a:solidFill>
              </a:rPr>
              <a:t>Elev</a:t>
            </a:r>
            <a:r>
              <a:rPr lang="pt-BR" sz="1800" dirty="0" smtClean="0">
                <a:solidFill>
                  <a:srgbClr val="FFFF00"/>
                </a:solidFill>
              </a:rPr>
              <a:t>. 751.0</a:t>
            </a: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419600" y="2209800"/>
            <a:ext cx="1371600" cy="1219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ompressed and Cropped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429000" cy="5141357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14400" y="32004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rgbClr val="FFFF00"/>
                </a:solidFill>
              </a:rPr>
              <a:t>Fissura</a:t>
            </a:r>
            <a:endParaRPr lang="pt-BR" sz="1800" b="1" dirty="0">
              <a:solidFill>
                <a:srgbClr val="FFFF00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828800" y="3429000"/>
            <a:ext cx="685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19600" y="10668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400" b="1" u="sng" dirty="0" smtClean="0"/>
              <a:t>Fissura no Revestimento do Tubo de Sucção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dirty="0" smtClean="0"/>
              <a:t>Fissura descoberta e remediada em abril de 2008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dirty="0" smtClean="0"/>
              <a:t>Dois furos foram perfurados nas extremidades da fissura </a:t>
            </a:r>
            <a:r>
              <a:rPr lang="pt-BR" dirty="0" smtClean="0"/>
              <a:t>e instalados dois parafusos</a:t>
            </a:r>
            <a:endParaRPr lang="pt-BR" sz="1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1800" dirty="0" smtClean="0"/>
              <a:t>Ainda será </a:t>
            </a:r>
            <a:r>
              <a:rPr lang="pt-BR" dirty="0" smtClean="0"/>
              <a:t>p</a:t>
            </a:r>
            <a:r>
              <a:rPr lang="pt-BR" sz="1800" dirty="0" smtClean="0"/>
              <a:t>reciso executar o reparo de solda permanente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t-BR" sz="4800" b="1" dirty="0" smtClean="0"/>
              <a:t>04 Fev 2009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 smtClean="0"/>
              <a:t>Dois servidores da usina ouviram um estrondo, seguido por uma forte vibração.  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unidade passou a apresentar fortes vibrações, ativando alarmes de vibração no centro de operação remota a 100 km de distância.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unidade apresentava histórico de operação ruidosa e os alarmes de vibração foram desconsiderados.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Foram observadas pulsações cíclicas e vazamentos d’água na porta da escotilha do tubo de sucção.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Foi efetuado telefonema ao operador remoto solicitando o fechamento imediato da unidade.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Risco </a:t>
            </a:r>
            <a:r>
              <a:rPr lang="pt-BR" sz="2800" b="1" u="sng" dirty="0" smtClean="0"/>
              <a:t>Real </a:t>
            </a:r>
            <a:r>
              <a:rPr lang="pt-BR" sz="2800" dirty="0" smtClean="0"/>
              <a:t>de segurança e de vida.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/>
              <a:t>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ompressed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2000" cy="559117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15000" y="1981200"/>
            <a:ext cx="4019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FF00"/>
                </a:solidFill>
              </a:rPr>
              <a:t>porta da escotilha do tubo de sucção 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Elev. 751.0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419600" y="2209800"/>
            <a:ext cx="1371600" cy="1219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ompressed and Cropped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686"/>
            <a:ext cx="3962400" cy="5941123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5200" y="25908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</a:rPr>
              <a:t>Fissura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419600" y="2819400"/>
            <a:ext cx="685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/>
              <a:t>Falha de Lâmina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62484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pt-BR" sz="16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Foi realizada a drenagem parcial para inspecionar o rotor da turbina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Lâmina da turbina #4 sofreu falha catastrófica 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Fissuras em potencial já foram observadas em 4 das outras Lâminas (#1, #3, #5, e #6)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Seção de Lâmina rompida foi resgatada por mergulhadores, em agosto de 2009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dirty="0" smtClean="0"/>
              <a:t> </a:t>
            </a:r>
          </a:p>
          <a:p>
            <a:endParaRPr lang="pt-BR" dirty="0" smtClean="0"/>
          </a:p>
        </p:txBody>
      </p:sp>
      <p:pic>
        <p:nvPicPr>
          <p:cNvPr id="6148" name="Picture 8" descr="Cropped Bla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84591" y="1905000"/>
            <a:ext cx="2732397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ompressed Line 103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152400" y="152401"/>
            <a:ext cx="8077200" cy="5387778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0" y="3657600"/>
            <a:ext cx="3946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Desgaste  no Tubo de Sucção provocado</a:t>
            </a:r>
          </a:p>
          <a:p>
            <a:r>
              <a:rPr lang="pt-BR" sz="1600" dirty="0" smtClean="0">
                <a:solidFill>
                  <a:srgbClr val="FFFF00"/>
                </a:solidFill>
              </a:rPr>
              <a:t> por Seção de Lâmina Rompida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5181600" y="2286000"/>
            <a:ext cx="1600200" cy="152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ompressed Liner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381000" y="152400"/>
            <a:ext cx="8077200" cy="5387805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371600" y="2514600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Desgaste  no Tubo de Sucção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90600" y="3962400"/>
            <a:ext cx="2374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Plataforma de Trabalho 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438400" y="4114800"/>
            <a:ext cx="129540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810000" y="2819400"/>
            <a:ext cx="25146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/>
              <a:t>Localização da Falha de Lâmina</a:t>
            </a:r>
          </a:p>
        </p:txBody>
      </p:sp>
      <p:pic>
        <p:nvPicPr>
          <p:cNvPr id="7171" name="Picture 6" descr="Compressed Original Turb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6781800" cy="4576763"/>
          </a:xfrm>
          <a:noFill/>
        </p:spPr>
      </p:pic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38862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z="2800" smtClean="0"/>
          </a:p>
          <a:p>
            <a:endParaRPr lang="pt-BR" smtClean="0"/>
          </a:p>
        </p:txBody>
      </p:sp>
      <p:sp>
        <p:nvSpPr>
          <p:cNvPr id="7173" name="Freeform 7"/>
          <p:cNvSpPr>
            <a:spLocks/>
          </p:cNvSpPr>
          <p:nvPr/>
        </p:nvSpPr>
        <p:spPr bwMode="auto">
          <a:xfrm>
            <a:off x="3581400" y="3962400"/>
            <a:ext cx="914400" cy="304800"/>
          </a:xfrm>
          <a:custGeom>
            <a:avLst/>
            <a:gdLst>
              <a:gd name="T0" fmla="*/ 0 w 720"/>
              <a:gd name="T1" fmla="*/ 0 h 248"/>
              <a:gd name="T2" fmla="*/ 2147483647 w 720"/>
              <a:gd name="T3" fmla="*/ 2147483647 h 248"/>
              <a:gd name="T4" fmla="*/ 2147483647 w 720"/>
              <a:gd name="T5" fmla="*/ 2147483647 h 248"/>
              <a:gd name="T6" fmla="*/ 2147483647 w 720"/>
              <a:gd name="T7" fmla="*/ 2147483647 h 248"/>
              <a:gd name="T8" fmla="*/ 2147483647 w 720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48"/>
              <a:gd name="T17" fmla="*/ 720 w 720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48">
                <a:moveTo>
                  <a:pt x="0" y="0"/>
                </a:moveTo>
                <a:cubicBezTo>
                  <a:pt x="60" y="32"/>
                  <a:pt x="120" y="64"/>
                  <a:pt x="192" y="96"/>
                </a:cubicBezTo>
                <a:cubicBezTo>
                  <a:pt x="264" y="128"/>
                  <a:pt x="360" y="168"/>
                  <a:pt x="432" y="192"/>
                </a:cubicBezTo>
                <a:cubicBezTo>
                  <a:pt x="504" y="216"/>
                  <a:pt x="576" y="232"/>
                  <a:pt x="624" y="240"/>
                </a:cubicBezTo>
                <a:cubicBezTo>
                  <a:pt x="672" y="248"/>
                  <a:pt x="696" y="244"/>
                  <a:pt x="72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4191000" y="2819400"/>
            <a:ext cx="1676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2252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Localização aproximada</a:t>
            </a:r>
          </a:p>
          <a:p>
            <a:r>
              <a:rPr lang="pt-BR" sz="1400" b="1" dirty="0" smtClean="0">
                <a:solidFill>
                  <a:srgbClr val="FF0000"/>
                </a:solidFill>
              </a:rPr>
              <a:t>da Falha de Lâmina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4800" b="1" smtClean="0"/>
              <a:t>Impactos Potencias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600" dirty="0" smtClean="0"/>
              <a:t>Se não houvessem servidores na usina, provavelmente o operador remoto não teria fechado a unidade, devido  ao histórico de operação ruidosa da turbina.  </a:t>
            </a:r>
          </a:p>
          <a:p>
            <a:pPr>
              <a:lnSpc>
                <a:spcPct val="80000"/>
              </a:lnSpc>
            </a:pPr>
            <a:r>
              <a:rPr lang="pt-BR" sz="2600" dirty="0" smtClean="0"/>
              <a:t>A escotilha e o revestimento do tubo de sucção teriam rompido, inundando a casa de força, provavelmente causando desprendimento da turbina e provocando danos catastróficos à turbina e </a:t>
            </a:r>
            <a:r>
              <a:rPr lang="pt-BR" sz="2600" dirty="0"/>
              <a:t>à</a:t>
            </a:r>
            <a:r>
              <a:rPr lang="pt-BR" sz="2600" dirty="0" smtClean="0"/>
              <a:t> casa de força.</a:t>
            </a:r>
          </a:p>
          <a:p>
            <a:pPr>
              <a:lnSpc>
                <a:spcPct val="80000"/>
              </a:lnSpc>
            </a:pPr>
            <a:r>
              <a:rPr lang="pt-BR" sz="2600" dirty="0" smtClean="0"/>
              <a:t>Provavelmente o reservatório teria drenado, já que não teria sido possível fechar as comportas  ou colocar tampões, devido ao fluxo de água.</a:t>
            </a:r>
          </a:p>
          <a:p>
            <a:pPr>
              <a:lnSpc>
                <a:spcPct val="80000"/>
              </a:lnSpc>
              <a:buNone/>
            </a:pPr>
            <a:r>
              <a:rPr lang="pt-BR" sz="2600" dirty="0" smtClean="0"/>
              <a:t>Impactos desconhecidos sobre as estruturas monolíticas e o maciço da barragem.</a:t>
            </a:r>
          </a:p>
          <a:p>
            <a:pPr>
              <a:lnSpc>
                <a:spcPct val="80000"/>
              </a:lnSpc>
            </a:pPr>
            <a:r>
              <a:rPr lang="pt-BR" sz="2600" dirty="0" smtClean="0"/>
              <a:t>Percepções públicas sobre Segurança de Barragens.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 smtClean="0"/>
              <a:t>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/>
          <a:lstStyle/>
          <a:p>
            <a:pPr eaLnBrk="1" hangingPunct="1"/>
            <a:r>
              <a:rPr lang="pt-BR" sz="4000" b="1" dirty="0" smtClean="0"/>
              <a:t>Informações Gerais sobre a Usina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2800" dirty="0" smtClean="0"/>
              <a:t>Capacidade - 45 MW</a:t>
            </a:r>
          </a:p>
          <a:p>
            <a:pPr eaLnBrk="1" hangingPunct="1"/>
            <a:r>
              <a:rPr lang="pt-BR" sz="2800" dirty="0" smtClean="0"/>
              <a:t>Unidade Única de Eixo Vertical Kaplan</a:t>
            </a:r>
          </a:p>
          <a:p>
            <a:pPr eaLnBrk="1" hangingPunct="1"/>
            <a:r>
              <a:rPr lang="pt-BR" sz="2800" dirty="0" smtClean="0"/>
              <a:t>Usina de Ponta</a:t>
            </a:r>
          </a:p>
          <a:p>
            <a:pPr eaLnBrk="1" hangingPunct="1"/>
            <a:r>
              <a:rPr lang="pt-BR" sz="2800" dirty="0" smtClean="0"/>
              <a:t>Produção média anual – 55.000.000 KWH</a:t>
            </a:r>
          </a:p>
          <a:p>
            <a:pPr eaLnBrk="1" hangingPunct="1"/>
            <a:r>
              <a:rPr lang="pt-BR" sz="2800" dirty="0" smtClean="0"/>
              <a:t>Usina entrou em funcionamento em 1973</a:t>
            </a:r>
          </a:p>
          <a:p>
            <a:pPr eaLnBrk="1" hangingPunct="1"/>
            <a:r>
              <a:rPr lang="pt-BR" sz="2800" dirty="0" smtClean="0"/>
              <a:t>Operação remota da Usina </a:t>
            </a:r>
            <a:r>
              <a:rPr lang="pt-BR" sz="2800" dirty="0" err="1" smtClean="0"/>
              <a:t>Truman</a:t>
            </a:r>
            <a:endParaRPr lang="pt-BR" sz="2800" dirty="0" smtClean="0"/>
          </a:p>
          <a:p>
            <a:pPr eaLnBrk="1" hangingPunct="1"/>
            <a:r>
              <a:rPr lang="pt-BR" sz="2800" dirty="0" smtClean="0"/>
              <a:t>Localizada no Rio </a:t>
            </a:r>
            <a:r>
              <a:rPr lang="pt-BR" sz="2800" dirty="0" err="1" smtClean="0"/>
              <a:t>Sac</a:t>
            </a:r>
            <a:r>
              <a:rPr lang="pt-BR" sz="2800" dirty="0" smtClean="0"/>
              <a:t>, </a:t>
            </a:r>
            <a:r>
              <a:rPr lang="pt-BR" sz="2800" dirty="0" smtClean="0"/>
              <a:t>próximo </a:t>
            </a:r>
            <a:r>
              <a:rPr lang="pt-BR" sz="2800" dirty="0" smtClean="0"/>
              <a:t>a Stockton, MO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pt-BR" sz="3200" b="1" dirty="0" smtClean="0"/>
              <a:t>Reparos nas Estruturas Hidráulicas de Aço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191000" cy="5029200"/>
          </a:xfrm>
        </p:spPr>
        <p:txBody>
          <a:bodyPr/>
          <a:lstStyle/>
          <a:p>
            <a:pPr eaLnBrk="1" hangingPunct="1"/>
            <a:r>
              <a:rPr lang="pt-BR" sz="1800" dirty="0" smtClean="0"/>
              <a:t>Contrato Firmado: julho, 2009</a:t>
            </a:r>
          </a:p>
          <a:p>
            <a:pPr eaLnBrk="1" hangingPunct="1"/>
            <a:r>
              <a:rPr lang="pt-BR" sz="1800" dirty="0" smtClean="0"/>
              <a:t>Contratado: OCCI, Inc.</a:t>
            </a:r>
          </a:p>
          <a:p>
            <a:pPr eaLnBrk="1" hangingPunct="1"/>
            <a:r>
              <a:rPr lang="pt-BR" sz="1800" dirty="0" smtClean="0"/>
              <a:t>Conclusão do Contrato: abril, 2010</a:t>
            </a:r>
          </a:p>
          <a:p>
            <a:pPr eaLnBrk="1" hangingPunct="1"/>
            <a:r>
              <a:rPr lang="pt-BR" sz="1800" dirty="0" smtClean="0"/>
              <a:t>Resumo das Soldas de Reparo</a:t>
            </a:r>
          </a:p>
          <a:p>
            <a:pPr lvl="1" eaLnBrk="1" hangingPunct="1"/>
            <a:r>
              <a:rPr lang="pt-BR" sz="1600" dirty="0" smtClean="0"/>
              <a:t>Tampão do Tubo de Sucção - </a:t>
            </a:r>
            <a:r>
              <a:rPr lang="pt-BR" sz="1600" b="1" u="sng" dirty="0" smtClean="0">
                <a:solidFill>
                  <a:srgbClr val="FF0000"/>
                </a:solidFill>
              </a:rPr>
              <a:t>1000 cc </a:t>
            </a:r>
            <a:r>
              <a:rPr lang="pt-BR" sz="1600" dirty="0" smtClean="0"/>
              <a:t> nos 3 tampões</a:t>
            </a:r>
          </a:p>
          <a:p>
            <a:pPr lvl="1" eaLnBrk="1" hangingPunct="1"/>
            <a:r>
              <a:rPr lang="pt-BR" sz="1600" dirty="0" smtClean="0"/>
              <a:t>Tampão de Tomada d’Água – </a:t>
            </a:r>
            <a:r>
              <a:rPr lang="pt-BR" sz="1600" b="1" u="sng" dirty="0" smtClean="0">
                <a:solidFill>
                  <a:srgbClr val="FF0000"/>
                </a:solidFill>
              </a:rPr>
              <a:t>740cc </a:t>
            </a:r>
            <a:r>
              <a:rPr lang="pt-BR" sz="1600" dirty="0" smtClean="0"/>
              <a:t>nos 3 tampões</a:t>
            </a:r>
          </a:p>
          <a:p>
            <a:pPr lvl="1" eaLnBrk="1" hangingPunct="1"/>
            <a:r>
              <a:rPr lang="pt-BR" sz="1600" dirty="0" smtClean="0"/>
              <a:t>Comportas de Tomada d'água - 385 pol</a:t>
            </a:r>
            <a:r>
              <a:rPr lang="pt-BR" sz="1600" baseline="30000" dirty="0" smtClean="0"/>
              <a:t>3</a:t>
            </a:r>
            <a:r>
              <a:rPr lang="pt-BR" sz="1600" dirty="0" smtClean="0"/>
              <a:t>. nas 3 comportas</a:t>
            </a:r>
          </a:p>
          <a:p>
            <a:pPr eaLnBrk="1" hangingPunct="1"/>
            <a:r>
              <a:rPr lang="pt-BR" sz="2000" dirty="0" smtClean="0"/>
              <a:t>Outros Trabalhos</a:t>
            </a:r>
          </a:p>
          <a:p>
            <a:pPr lvl="1" eaLnBrk="1" hangingPunct="1"/>
            <a:r>
              <a:rPr lang="pt-BR" sz="1600" dirty="0" smtClean="0"/>
              <a:t>Substituição dos anodos nas Comportas de Tomada d‘Água</a:t>
            </a:r>
          </a:p>
          <a:p>
            <a:pPr lvl="1" eaLnBrk="1" hangingPunct="1"/>
            <a:r>
              <a:rPr lang="pt-BR" sz="1600" dirty="0" smtClean="0"/>
              <a:t>Substituição dos lacres na tomada d’Água do Tampão do Tubo de Sucção</a:t>
            </a:r>
          </a:p>
          <a:p>
            <a:pPr eaLnBrk="1" hangingPunct="1"/>
            <a:r>
              <a:rPr lang="pt-BR" sz="1800" dirty="0" smtClean="0"/>
              <a:t>Valor Total do Contrato: </a:t>
            </a:r>
            <a:r>
              <a:rPr lang="pt-BR" sz="1800" b="1" u="sng" dirty="0" smtClean="0">
                <a:solidFill>
                  <a:srgbClr val="FF0000"/>
                </a:solidFill>
              </a:rPr>
              <a:t>$1.156.834</a:t>
            </a:r>
          </a:p>
        </p:txBody>
      </p:sp>
      <p:pic>
        <p:nvPicPr>
          <p:cNvPr id="11268" name="Picture 4" descr="C:\Documents and Settings\g5coxpwh\My Documents\FY10\6th Floor Super Graphics\Hydropower 6th Flr Supergraphics\Stockton\STP Intake Bulkhead Repa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0550" y="1600200"/>
            <a:ext cx="4743450" cy="316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pt-BR" sz="4000" b="1" dirty="0" smtClean="0"/>
              <a:t>Resumo dos Reparos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8534400" cy="510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3200"/>
                <a:gridCol w="1981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pt-BR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smtClean="0">
                          <a:solidFill>
                            <a:schemeClr val="tx1"/>
                          </a:solidFill>
                        </a:rPr>
                        <a:t>Custo</a:t>
                      </a:r>
                      <a:endParaRPr lang="pt-BR" sz="20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</a:rPr>
                        <a:t>Recuperação da Seção Rompida da Lâmina (Concluída)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$69.487</a:t>
                      </a:r>
                      <a:endParaRPr lang="pt-BR" sz="1600" b="1" noProof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</a:rPr>
                        <a:t>Estruturas Hidráulicas em Aço  (HSS) Inspeção/Reparo (Concluídos)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$1.156.834</a:t>
                      </a:r>
                      <a:endParaRPr lang="pt-BR" sz="1600" b="1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 smtClean="0"/>
                        <a:t>Substituição do Transformador Principal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noProof="0" dirty="0" smtClean="0">
                          <a:latin typeface="+mn-lt"/>
                        </a:rPr>
                        <a:t>$1.134.650</a:t>
                      </a:r>
                      <a:endParaRPr lang="pt-BR" sz="16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</a:rPr>
                        <a:t>Reparo </a:t>
                      </a:r>
                      <a:r>
                        <a:rPr lang="pt-BR" sz="1600" b="1" i="1" noProof="0" dirty="0" smtClean="0">
                          <a:solidFill>
                            <a:srgbClr val="0070C0"/>
                          </a:solidFill>
                        </a:rPr>
                        <a:t>in</a:t>
                      </a:r>
                      <a:r>
                        <a:rPr lang="pt-BR" sz="1600" b="1" i="1" baseline="0" noProof="0" dirty="0" smtClean="0">
                          <a:solidFill>
                            <a:srgbClr val="0070C0"/>
                          </a:solidFill>
                        </a:rPr>
                        <a:t> loco </a:t>
                      </a:r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</a:rPr>
                        <a:t>da Lâmina da turbina (Concluído)</a:t>
                      </a:r>
                      <a:endParaRPr lang="pt-BR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$1.352.250</a:t>
                      </a:r>
                      <a:endParaRPr lang="pt-BR" sz="1600" b="1" noProof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</a:rPr>
                        <a:t>Instalação da Lâmina no tubo de sucção (Concluída)</a:t>
                      </a:r>
                      <a:endParaRPr lang="pt-BR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noProof="0" dirty="0" smtClean="0">
                          <a:solidFill>
                            <a:srgbClr val="0070C0"/>
                          </a:solidFill>
                        </a:rPr>
                        <a:t>$16.100</a:t>
                      </a:r>
                      <a:endParaRPr lang="pt-BR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 smtClean="0"/>
                        <a:t>Rebobinagem do Gerador, Substituição do Rotor da Turbina, do Governador e  do </a:t>
                      </a:r>
                      <a:r>
                        <a:rPr lang="pt-BR" sz="1600" noProof="0" dirty="0" err="1" smtClean="0"/>
                        <a:t>Excitador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noProof="0" dirty="0" smtClean="0"/>
                        <a:t>$30.818.940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noProof="0" dirty="0" smtClean="0"/>
                        <a:t>Substituição dos Disjuntores de Estação13.8 kV GM e  do Transformador de Estação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noProof="0" dirty="0" smtClean="0"/>
                        <a:t>$334.500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aseline="0" noProof="0" dirty="0" smtClean="0"/>
                        <a:t>Substituição dos </a:t>
                      </a:r>
                      <a:r>
                        <a:rPr lang="pt-BR" sz="1600" noProof="0" dirty="0" smtClean="0"/>
                        <a:t>Sistemas AC/DC Preferidos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noProof="0" dirty="0" smtClean="0"/>
                        <a:t>$469.964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 smtClean="0"/>
                        <a:t>Construção da Base do Transformador e Contenção Secundária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noProof="0" dirty="0" smtClean="0"/>
                        <a:t>$525.076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noProof="0" dirty="0" smtClean="0"/>
                        <a:t>EDC, </a:t>
                      </a:r>
                      <a:r>
                        <a:rPr lang="pt-BR" sz="1600" noProof="0" dirty="0" err="1" smtClean="0"/>
                        <a:t>S&amp;A</a:t>
                      </a:r>
                      <a:r>
                        <a:rPr lang="pt-BR" sz="1600" noProof="0" dirty="0" smtClean="0"/>
                        <a:t> e Contingência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t-BR" sz="1600" noProof="0" dirty="0" err="1" smtClean="0"/>
                        <a:t>Approx</a:t>
                      </a:r>
                      <a:r>
                        <a:rPr lang="pt-BR" sz="1600" noProof="0" dirty="0" smtClean="0"/>
                        <a:t>. $6.705.199</a:t>
                      </a:r>
                      <a:endParaRPr lang="pt-B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1600" b="1" noProof="0" smtClean="0"/>
                        <a:t>Total</a:t>
                      </a:r>
                      <a:endParaRPr lang="pt-BR" sz="16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noProof="0" dirty="0" smtClean="0"/>
                        <a:t>$42.583.000</a:t>
                      </a:r>
                      <a:endParaRPr lang="pt-BR" sz="16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Constantia" pitchFamily="18" charset="0"/>
                <a:ea typeface="+mn-ea"/>
                <a:cs typeface="+mn-cs"/>
              </a:rPr>
              <a:t>Engenharia de Sistemas</a:t>
            </a:r>
            <a:br>
              <a:rPr lang="pt-BR" dirty="0" smtClean="0">
                <a:latin typeface="Constantia" pitchFamily="18" charset="0"/>
                <a:ea typeface="+mn-ea"/>
                <a:cs typeface="+mn-cs"/>
              </a:rPr>
            </a:br>
            <a:r>
              <a:rPr lang="pt-BR" dirty="0" smtClean="0">
                <a:latin typeface="Constantia" pitchFamily="18" charset="0"/>
              </a:rPr>
              <a:t> (Pat Reagan, FERC) </a:t>
            </a:r>
            <a:r>
              <a:rPr lang="pt-BR" dirty="0" smtClean="0">
                <a:latin typeface="Constantia" pitchFamily="18" charset="0"/>
                <a:ea typeface="+mn-ea"/>
                <a:cs typeface="+mn-cs"/>
              </a:rPr>
              <a:t/>
            </a:r>
            <a:br>
              <a:rPr lang="pt-BR" dirty="0" smtClean="0">
                <a:latin typeface="Constantia" pitchFamily="18" charset="0"/>
                <a:ea typeface="+mn-ea"/>
                <a:cs typeface="+mn-cs"/>
              </a:rPr>
            </a:br>
            <a:endParaRPr lang="pt-BR" dirty="0">
              <a:latin typeface="Constantia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pt-BR" sz="2800" dirty="0" smtClean="0">
                <a:latin typeface="Constantia" pitchFamily="18" charset="0"/>
              </a:rPr>
              <a:t>Uma visão de alto nível, de cima para baixo, de um sistema semelhante ao NAT que considere as relações entre os aspectos técnicos, organizacionais e sociais.  </a:t>
            </a:r>
          </a:p>
          <a:p>
            <a:r>
              <a:rPr lang="pt-BR" sz="2800" dirty="0" smtClean="0">
                <a:latin typeface="Constantia" pitchFamily="18" charset="0"/>
              </a:rPr>
              <a:t>Segurança e confiabilidade são propriedades diferentes de um sistema que, muitas vezes, encontram-se em conflito.  </a:t>
            </a:r>
          </a:p>
          <a:p>
            <a:r>
              <a:rPr lang="pt-BR" sz="2800" dirty="0" smtClean="0">
                <a:latin typeface="Constantia" pitchFamily="18" charset="0"/>
              </a:rPr>
              <a:t>Essa distinção está se tornando cada vez mais importante na Segurança de Barragens com uso cada vez maior de Sistemas SCADA.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34BD6C-3AD6-43BA-98DC-17213A70BA31}" type="slidenum">
              <a:rPr lang="en-US" sz="1400"/>
              <a:pPr algn="r"/>
              <a:t>23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nstantia" pitchFamily="18" charset="0"/>
              </a:rPr>
              <a:t>Sayano-Shushenskaya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1" name="Picture 4" descr="s05_20057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1"/>
            <a:ext cx="6629400" cy="441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pt-BR" sz="2800" dirty="0" smtClean="0">
                <a:latin typeface="Constantia" pitchFamily="18" charset="0"/>
              </a:rPr>
              <a:t> Nós da Comunidade de Segurança de Barragens desempenhamos relativamente bem a primeira parte (i.e., exame de falhas isoladas).  </a:t>
            </a:r>
          </a:p>
          <a:p>
            <a:r>
              <a:rPr lang="pt-BR" sz="2800" dirty="0" smtClean="0">
                <a:latin typeface="Constantia" pitchFamily="18" charset="0"/>
              </a:rPr>
              <a:t>Raramente abordamos combinações de falhas; i.e., falhas de sistema.  </a:t>
            </a:r>
          </a:p>
          <a:p>
            <a:pPr lvl="1"/>
            <a:r>
              <a:rPr lang="pt-BR" sz="2400" dirty="0" smtClean="0">
                <a:latin typeface="Constantia" pitchFamily="18" charset="0"/>
              </a:rPr>
              <a:t>Um exemplo é a ideia de que não precisamos considerar, simultaneamente, um terremoto e cargas de cheia.  Muitas vezes ignoramos o fato de que, caso um terremoto cause danos graves a um componente crítico (ex., um vertedouro) devemos efetuar o reparo antes do inicio da próxima estação chuvosa para não colocar em risco a barragem e a </a:t>
            </a:r>
            <a:r>
              <a:rPr lang="pt-BR" sz="2400" smtClean="0">
                <a:latin typeface="Constantia" pitchFamily="18" charset="0"/>
              </a:rPr>
              <a:t>população local.</a:t>
            </a:r>
            <a:endParaRPr lang="pt-BR" dirty="0" smtClean="0">
              <a:latin typeface="Constantia" pitchFamily="18" charset="0"/>
            </a:endParaRPr>
          </a:p>
        </p:txBody>
      </p:sp>
      <p:sp>
        <p:nvSpPr>
          <p:cNvPr id="59395" name="Title 2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pt-BR" sz="3200" dirty="0" smtClean="0">
                <a:latin typeface="Constantia" pitchFamily="18" charset="0"/>
              </a:rPr>
              <a:t>Impactos Potenciais da Energia Hidráulica </a:t>
            </a:r>
            <a:br>
              <a:rPr lang="pt-BR" sz="3200" dirty="0" smtClean="0">
                <a:latin typeface="Constantia" pitchFamily="18" charset="0"/>
              </a:rPr>
            </a:br>
            <a:r>
              <a:rPr lang="pt-BR" sz="3200" dirty="0" smtClean="0">
                <a:latin typeface="Constantia" pitchFamily="18" charset="0"/>
              </a:rPr>
              <a:t>(Pat Reagan, FERC)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dirty="0" smtClean="0"/>
              <a:t>Debate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19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94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13"/>
          <p:cNvSpPr>
            <a:spLocks noChangeShapeType="1"/>
          </p:cNvSpPr>
          <p:nvPr/>
        </p:nvSpPr>
        <p:spPr bwMode="auto">
          <a:xfrm>
            <a:off x="2667000" y="4572000"/>
            <a:ext cx="0" cy="609600"/>
          </a:xfrm>
          <a:prstGeom prst="line">
            <a:avLst/>
          </a:prstGeom>
          <a:noFill/>
          <a:ln w="698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18902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 dirty="0" smtClean="0"/>
              <a:t>Tampão do Tubo de Sucção</a:t>
            </a:r>
            <a:endParaRPr lang="pt-BR" sz="1000" b="1" dirty="0"/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 flipV="1">
            <a:off x="1981200" y="5181600"/>
            <a:ext cx="6858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5126" name="Line 16"/>
          <p:cNvSpPr>
            <a:spLocks noChangeShapeType="1"/>
          </p:cNvSpPr>
          <p:nvPr/>
        </p:nvSpPr>
        <p:spPr bwMode="auto">
          <a:xfrm>
            <a:off x="5715000" y="3429000"/>
            <a:ext cx="0" cy="8382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7" name="Line 17"/>
          <p:cNvSpPr>
            <a:spLocks noChangeShapeType="1"/>
          </p:cNvSpPr>
          <p:nvPr/>
        </p:nvSpPr>
        <p:spPr bwMode="auto">
          <a:xfrm flipH="1" flipV="1">
            <a:off x="5715000" y="4267200"/>
            <a:ext cx="11430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6858000" y="5029200"/>
            <a:ext cx="20361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 dirty="0" smtClean="0"/>
              <a:t>Comportas de Tomada d‘Água</a:t>
            </a:r>
            <a:endParaRPr lang="pt-BR" sz="1200" dirty="0"/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5943600" y="3352800"/>
            <a:ext cx="0" cy="9144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30" name="Line 20"/>
          <p:cNvSpPr>
            <a:spLocks noChangeShapeType="1"/>
          </p:cNvSpPr>
          <p:nvPr/>
        </p:nvSpPr>
        <p:spPr bwMode="auto">
          <a:xfrm flipH="1" flipV="1">
            <a:off x="5943600" y="41910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6781800" y="4648200"/>
            <a:ext cx="18501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 dirty="0" smtClean="0"/>
              <a:t>Tampão de Tomada d‘Água</a:t>
            </a:r>
            <a:endParaRPr lang="pt-BR" sz="1200" dirty="0"/>
          </a:p>
        </p:txBody>
      </p:sp>
      <p:sp>
        <p:nvSpPr>
          <p:cNvPr id="513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Corte Transversal da Casa de Força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/>
          <a:lstStyle/>
          <a:p>
            <a:pPr eaLnBrk="1" hangingPunct="1"/>
            <a:r>
              <a:rPr lang="pt-BR" sz="4800" b="1" dirty="0" smtClean="0"/>
              <a:t>Estruturas Hidráulicas em Aço (HSS)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886200"/>
          </a:xfrm>
          <a:noFill/>
        </p:spPr>
        <p:txBody>
          <a:bodyPr/>
          <a:lstStyle/>
          <a:p>
            <a:pPr eaLnBrk="1" hangingPunct="1"/>
            <a:r>
              <a:rPr lang="pt-BR" sz="2800" dirty="0" smtClean="0"/>
              <a:t>Manual de Engenharia 1110-2-6054.</a:t>
            </a:r>
          </a:p>
          <a:p>
            <a:pPr eaLnBrk="1" hangingPunct="1"/>
            <a:r>
              <a:rPr lang="pt-BR" sz="2800" dirty="0" smtClean="0"/>
              <a:t>Inspeção, Avaliação e Reparo de Estruturas Hidráulicas em Aço.</a:t>
            </a:r>
          </a:p>
          <a:p>
            <a:pPr eaLnBrk="1" hangingPunct="1"/>
            <a:r>
              <a:rPr lang="pt-BR" sz="2800" dirty="0" smtClean="0"/>
              <a:t>Política de Operação e Manutenção do USACE.</a:t>
            </a:r>
          </a:p>
          <a:p>
            <a:pPr eaLnBrk="1" hangingPunct="1"/>
            <a:r>
              <a:rPr lang="pt-BR" sz="2800" dirty="0" smtClean="0"/>
              <a:t>Servidores são proibidos de trabalhar atrás das Estruturas Hidráulicas em Aço para retenção de água, a menos que cumpram com todos os requisitos de inspeção e manutenção.  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94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13"/>
          <p:cNvSpPr>
            <a:spLocks noChangeShapeType="1"/>
          </p:cNvSpPr>
          <p:nvPr/>
        </p:nvSpPr>
        <p:spPr bwMode="auto">
          <a:xfrm>
            <a:off x="2667000" y="4572000"/>
            <a:ext cx="0" cy="609600"/>
          </a:xfrm>
          <a:prstGeom prst="line">
            <a:avLst/>
          </a:prstGeom>
          <a:noFill/>
          <a:ln w="698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18902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 dirty="0" smtClean="0"/>
              <a:t>Tampão do Tubo de Sucção</a:t>
            </a:r>
            <a:endParaRPr lang="en-US" sz="1000" b="1" dirty="0"/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 flipV="1">
            <a:off x="1981200" y="5181600"/>
            <a:ext cx="6858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6"/>
          <p:cNvSpPr>
            <a:spLocks noChangeShapeType="1"/>
          </p:cNvSpPr>
          <p:nvPr/>
        </p:nvSpPr>
        <p:spPr bwMode="auto">
          <a:xfrm>
            <a:off x="5715000" y="3429000"/>
            <a:ext cx="0" cy="8382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7"/>
          <p:cNvSpPr>
            <a:spLocks noChangeShapeType="1"/>
          </p:cNvSpPr>
          <p:nvPr/>
        </p:nvSpPr>
        <p:spPr bwMode="auto">
          <a:xfrm flipH="1" flipV="1">
            <a:off x="5715000" y="4267200"/>
            <a:ext cx="11430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6858000" y="5029200"/>
            <a:ext cx="20136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 dirty="0" smtClean="0"/>
              <a:t>Comportas de Tomada d'água</a:t>
            </a:r>
            <a:endParaRPr lang="pt-BR" sz="1200" dirty="0"/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5943600" y="3352800"/>
            <a:ext cx="0" cy="9144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20"/>
          <p:cNvSpPr>
            <a:spLocks noChangeShapeType="1"/>
          </p:cNvSpPr>
          <p:nvPr/>
        </p:nvSpPr>
        <p:spPr bwMode="auto">
          <a:xfrm flipH="1" flipV="1">
            <a:off x="5943600" y="41910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6858000" y="4648200"/>
            <a:ext cx="18277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 dirty="0" smtClean="0"/>
              <a:t>Tampão de Tomada d'água</a:t>
            </a:r>
            <a:endParaRPr lang="pt-BR" sz="1200" dirty="0"/>
          </a:p>
        </p:txBody>
      </p:sp>
      <p:sp>
        <p:nvSpPr>
          <p:cNvPr id="513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Corte Transversal da Casa de </a:t>
            </a:r>
            <a:r>
              <a:rPr lang="en-US" sz="4800" b="1" dirty="0" err="1" smtClean="0"/>
              <a:t>Força</a:t>
            </a:r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/>
          <a:lstStyle/>
          <a:p>
            <a:pPr eaLnBrk="1" hangingPunct="1"/>
            <a:r>
              <a:rPr lang="pt-BR" sz="4800" b="1" smtClean="0"/>
              <a:t>Impactos da Política HSS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91000"/>
          </a:xfrm>
          <a:noFill/>
        </p:spPr>
        <p:txBody>
          <a:bodyPr/>
          <a:lstStyle/>
          <a:p>
            <a:pPr eaLnBrk="1" hangingPunct="1"/>
            <a:r>
              <a:rPr lang="pt-BR" dirty="0" smtClean="0"/>
              <a:t>Inspeção de turbinas e comportas de </a:t>
            </a:r>
            <a:r>
              <a:rPr lang="pt-BR" dirty="0"/>
              <a:t>t</a:t>
            </a:r>
            <a:r>
              <a:rPr lang="pt-BR" dirty="0" smtClean="0"/>
              <a:t>omada d'água exigidas como parte das inspeções de rotina.</a:t>
            </a:r>
          </a:p>
          <a:p>
            <a:pPr eaLnBrk="1" hangingPunct="1"/>
            <a:r>
              <a:rPr lang="pt-BR" dirty="0" smtClean="0"/>
              <a:t>O orçamento de </a:t>
            </a:r>
            <a:r>
              <a:rPr lang="pt-BR" dirty="0" err="1" smtClean="0"/>
              <a:t>OeM</a:t>
            </a:r>
            <a:r>
              <a:rPr lang="pt-BR" dirty="0" smtClean="0"/>
              <a:t> de rotina não dava prioridade alta para que as inspeções HSS examinassem os Tampões.</a:t>
            </a:r>
          </a:p>
          <a:p>
            <a:pPr eaLnBrk="1" hangingPunct="1"/>
            <a:r>
              <a:rPr lang="pt-BR" dirty="0" smtClean="0"/>
              <a:t>A Turbina e as Comportas de Tomada d‘Água não haviam passado por inspeção havia anos. </a:t>
            </a:r>
          </a:p>
          <a:p>
            <a:pPr eaLnBrk="1" hangingPunct="1"/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4400" smtClean="0"/>
          </a:p>
          <a:p>
            <a:pPr>
              <a:buFontTx/>
              <a:buNone/>
            </a:pPr>
            <a:endParaRPr lang="pt-BR" sz="1400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066800"/>
            <a:ext cx="4267200" cy="5059363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b="1" u="sng" dirty="0" smtClean="0"/>
              <a:t>Tampão do Tubo de Sucção</a:t>
            </a:r>
          </a:p>
          <a:p>
            <a:pPr>
              <a:buFontTx/>
              <a:buNone/>
            </a:pPr>
            <a:endParaRPr lang="pt-BR" sz="2400" b="1" u="sng" dirty="0" smtClean="0"/>
          </a:p>
          <a:p>
            <a:r>
              <a:rPr lang="pt-BR" sz="1600" dirty="0" smtClean="0"/>
              <a:t>Total de 3 Tampões de Tubos de Sucção</a:t>
            </a:r>
          </a:p>
          <a:p>
            <a:r>
              <a:rPr lang="pt-BR" sz="1600" dirty="0" smtClean="0"/>
              <a:t>Cada tampão de tubo de sucção consiste de duas seções parafusadas,  que precisam ser desmontadas</a:t>
            </a:r>
          </a:p>
          <a:p>
            <a:r>
              <a:rPr lang="pt-BR" sz="1600" dirty="0" smtClean="0"/>
              <a:t>Dois Tampões de Tubo de Sucção (os do meio e do lado rio) requerem reparos de solda e todos os 3 precisarão de NDT adicional nas soldas suscetíveis a fratura</a:t>
            </a:r>
          </a:p>
          <a:p>
            <a:r>
              <a:rPr lang="pt-BR" sz="1600" dirty="0" smtClean="0"/>
              <a:t>98 pés lineares de reparos de solda no meio do DTB e 14 pés lineares  de reparos de solda no DTB do lado rio</a:t>
            </a:r>
          </a:p>
          <a:p>
            <a:r>
              <a:rPr lang="pt-BR" sz="1600" dirty="0" smtClean="0"/>
              <a:t>O trabalho também inclui jato de areia e pintura da solda, inspeção e reparo de áreas e substituição do lacre do bulbo-J</a:t>
            </a:r>
          </a:p>
          <a:p>
            <a:endParaRPr lang="pt-BR" sz="1600" dirty="0" smtClean="0"/>
          </a:p>
          <a:p>
            <a:pPr>
              <a:buFontTx/>
              <a:buNone/>
            </a:pPr>
            <a:endParaRPr lang="pt-BR" sz="1600" b="1" u="sng" dirty="0" smtClean="0"/>
          </a:p>
          <a:p>
            <a:pPr>
              <a:buFontTx/>
              <a:buNone/>
            </a:pPr>
            <a:endParaRPr lang="pt-BR" sz="1600" b="1" u="sng" dirty="0"/>
          </a:p>
        </p:txBody>
      </p:sp>
      <p:pic>
        <p:nvPicPr>
          <p:cNvPr id="62471" name="Picture 7" descr="100_0034"/>
          <p:cNvPicPr>
            <a:picLocks noChangeAspect="1" noChangeArrowheads="1"/>
          </p:cNvPicPr>
          <p:nvPr/>
        </p:nvPicPr>
        <p:blipFill>
          <a:blip r:embed="rId2" cstate="print">
            <a:lum bright="34000" contrast="12000"/>
          </a:blip>
          <a:srcRect/>
          <a:stretch>
            <a:fillRect/>
          </a:stretch>
        </p:blipFill>
        <p:spPr bwMode="auto">
          <a:xfrm>
            <a:off x="685800" y="990600"/>
            <a:ext cx="3886200" cy="51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1400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990601"/>
            <a:ext cx="4114800" cy="4419600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b="1" u="sng" dirty="0" smtClean="0"/>
              <a:t>Tampão de Tomada d'água</a:t>
            </a:r>
          </a:p>
          <a:p>
            <a:pPr>
              <a:buFontTx/>
              <a:buNone/>
            </a:pPr>
            <a:endParaRPr lang="pt-BR" sz="2400" b="1" u="sng" dirty="0" smtClean="0"/>
          </a:p>
          <a:p>
            <a:r>
              <a:rPr lang="pt-BR" sz="1600" dirty="0" smtClean="0"/>
              <a:t>Total de 3 Tampões de Tomada d'água</a:t>
            </a:r>
          </a:p>
          <a:p>
            <a:r>
              <a:rPr lang="pt-BR" sz="1600" dirty="0" smtClean="0"/>
              <a:t>É necessário um guindaste móvel para remoção/instalação dos tampões</a:t>
            </a:r>
          </a:p>
          <a:p>
            <a:r>
              <a:rPr lang="pt-BR" sz="1600" dirty="0" smtClean="0"/>
              <a:t>Os 3 tampões precisam de reparos de solda</a:t>
            </a:r>
          </a:p>
          <a:p>
            <a:r>
              <a:rPr lang="pt-BR" sz="1600" dirty="0" smtClean="0"/>
              <a:t>16 m lineares de reparo de solda para cada um dos tampões</a:t>
            </a:r>
          </a:p>
          <a:p>
            <a:r>
              <a:rPr lang="pt-BR" sz="1600" dirty="0" smtClean="0"/>
              <a:t>O trabalho também inclui jato de areia e pintura da solda, inspeção e reparo de áreas e substituição do lacre do bulbo-J</a:t>
            </a:r>
            <a:endParaRPr lang="pt-BR" b="1" u="sng" dirty="0" smtClean="0"/>
          </a:p>
          <a:p>
            <a:endParaRPr lang="pt-BR" sz="1600" dirty="0"/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6482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4400" smtClean="0"/>
          </a:p>
          <a:p>
            <a:pPr>
              <a:buFontTx/>
              <a:buNone/>
            </a:pPr>
            <a:endParaRPr lang="pt-BR" sz="140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533400"/>
            <a:ext cx="3962400" cy="5592763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b="1" u="sng" dirty="0" smtClean="0"/>
              <a:t>Comportas de Tomada d‘Água</a:t>
            </a:r>
          </a:p>
          <a:p>
            <a:r>
              <a:rPr lang="pt-BR" sz="1600" dirty="0" smtClean="0"/>
              <a:t>Total de 3 Comportas de Tomada d‘Água</a:t>
            </a:r>
          </a:p>
          <a:p>
            <a:r>
              <a:rPr lang="pt-BR" sz="1600" dirty="0" smtClean="0"/>
              <a:t>As 3 Comportas de Tomada d'água requerem inspeção de soldas</a:t>
            </a:r>
          </a:p>
          <a:p>
            <a:r>
              <a:rPr lang="pt-BR" sz="1600" dirty="0" smtClean="0"/>
              <a:t>O trabalho de inspeção será realizado </a:t>
            </a:r>
            <a:r>
              <a:rPr lang="pt-BR" sz="1600" i="1" dirty="0" smtClean="0"/>
              <a:t>in loco </a:t>
            </a:r>
            <a:r>
              <a:rPr lang="pt-BR" sz="1600" dirty="0" smtClean="0"/>
              <a:t>dentro da câmara da  comporta</a:t>
            </a:r>
          </a:p>
          <a:p>
            <a:r>
              <a:rPr lang="pt-BR" sz="1600" dirty="0" smtClean="0"/>
              <a:t>Tampão de Tomada d‘Água deve ser reparado antes da inspeção das comportas da tomada d'água</a:t>
            </a:r>
          </a:p>
          <a:p>
            <a:r>
              <a:rPr lang="pt-BR" sz="1600" dirty="0" smtClean="0"/>
              <a:t>Os 3 Tampões de Tomada d‘Água devem ser instalados para drenar a área a montante da comporta de tomada d’água</a:t>
            </a:r>
          </a:p>
          <a:p>
            <a:r>
              <a:rPr lang="pt-BR" sz="1600" dirty="0" smtClean="0"/>
              <a:t>O trabalho incluirá também substituição dos anodos e reparo de solda, caso sejam detectadas soldas defeituosas</a:t>
            </a:r>
            <a:endParaRPr lang="pt-BR" b="1" u="sng" dirty="0" smtClean="0"/>
          </a:p>
          <a:p>
            <a:pPr>
              <a:buFontTx/>
              <a:buNone/>
            </a:pPr>
            <a:endParaRPr lang="pt-BR" sz="1600" dirty="0"/>
          </a:p>
        </p:txBody>
      </p:sp>
      <p:pic>
        <p:nvPicPr>
          <p:cNvPr id="67593" name="Picture 9" descr="Bonn roller g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</TotalTime>
  <Words>1309</Words>
  <Application>Microsoft Office PowerPoint</Application>
  <PresentationFormat>On-screen Show (4:3)</PresentationFormat>
  <Paragraphs>158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Title Master</vt:lpstr>
      <vt:lpstr>Slide Master</vt:lpstr>
      <vt:lpstr>Turbina da Barragem de Stockton - Gestão de Segurança de Barragem – Caso Histórico</vt:lpstr>
      <vt:lpstr>Informações Gerais sobre a Usina</vt:lpstr>
      <vt:lpstr>Corte Transversal da Casa de Força</vt:lpstr>
      <vt:lpstr>Estruturas Hidráulicas em Aço (HSS)</vt:lpstr>
      <vt:lpstr>Corte Transversal da Casa de Força</vt:lpstr>
      <vt:lpstr>Impactos da Política HSS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04 Fev 2009</vt:lpstr>
      <vt:lpstr>PowerPoint Presentation</vt:lpstr>
      <vt:lpstr>PowerPoint Presentation</vt:lpstr>
      <vt:lpstr>Falha de Lâmina</vt:lpstr>
      <vt:lpstr>PowerPoint Presentation</vt:lpstr>
      <vt:lpstr>PowerPoint Presentation</vt:lpstr>
      <vt:lpstr>Localização da Falha de Lâmina</vt:lpstr>
      <vt:lpstr>Impactos Potencias</vt:lpstr>
      <vt:lpstr>Reparos nas Estruturas Hidráulicas de Aço</vt:lpstr>
      <vt:lpstr>Resumo dos Reparos</vt:lpstr>
      <vt:lpstr>Engenharia de Sistemas  (Pat Reagan, FERC)  </vt:lpstr>
      <vt:lpstr>Sayano-Shushenskaya</vt:lpstr>
      <vt:lpstr>Impactos Potenciais da Energia Hidráulica  (Pat Reagan, FERC)</vt:lpstr>
      <vt:lpstr>Debate</vt:lpstr>
    </vt:vector>
  </TitlesOfParts>
  <Company>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Paula Silva Pedreira de Freitas</cp:lastModifiedBy>
  <cp:revision>72</cp:revision>
  <dcterms:created xsi:type="dcterms:W3CDTF">2009-05-21T17:19:18Z</dcterms:created>
  <dcterms:modified xsi:type="dcterms:W3CDTF">2013-05-24T13:40:15Z</dcterms:modified>
</cp:coreProperties>
</file>